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9" r:id="rId14"/>
    <p:sldId id="267" r:id="rId15"/>
  </p:sldIdLst>
  <p:sldSz cx="12192000" cy="6858000"/>
  <p:notesSz cx="6858000" cy="9144000"/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yaprana Pradhan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995"/>
    <p:restoredTop sz="94660"/>
  </p:normalViewPr>
  <p:slideViewPr>
    <p:cSldViewPr snapToGrid="0" showGuides="1">
      <p:cViewPr varScale="1">
        <p:scale>
          <a:sx n="68" d="100"/>
          <a:sy n="68" d="100"/>
        </p:scale>
        <p:origin x="616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4-09T23:42:08.087" idx="1">
    <p:pos x="10" y="10"/>
    <p:text/>
  </p:cm>
</p:cmLst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3795"/>
          <a:stretch>
            <a:fillRect/>
          </a:stretch>
        </p:blipFill>
        <p:spPr>
          <a:xfrm>
            <a:off x="0" y="260350"/>
            <a:ext cx="12192000" cy="6597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620713"/>
            <a:ext cx="10943167" cy="1082675"/>
          </a:xfrm>
        </p:spPr>
        <p:txBody>
          <a:bodyPr/>
          <a:lstStyle>
            <a:lvl1pPr>
              <a:defRPr/>
            </a:lvl1pPr>
          </a:lstStyle>
          <a:p>
            <a:pPr lvl="0" fontAlgn="base"/>
            <a:r>
              <a:rPr lang="en-US" altLang="zh-CN" strike="noStrike" noProof="0" smtClean="0"/>
              <a:t>Click to edit Master title style</a:t>
            </a:r>
            <a:endParaRPr lang="en-US" altLang="zh-CN" strike="noStrike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1843088"/>
            <a:ext cx="10949517" cy="981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 fontAlgn="base"/>
            <a:r>
              <a:rPr lang="en-US" altLang="zh-CN" strike="noStrike" noProof="0" smtClean="0"/>
              <a:t>Click to edit Master subtitle style</a:t>
            </a:r>
            <a:endParaRPr lang="en-US" altLang="zh-CN" strike="noStrike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fontAlgn="auto"/>
            <a:endParaRPr lang="en-IN" strike="noStrike" noProof="1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IN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IN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IN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IN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IN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IN" strike="noStrike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IN" strike="noStrike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IN" strike="noStrike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IN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IN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3.jpeg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pPr fontAlgn="auto"/>
            <a:fld id="{E7D6CB1C-7E1F-4016-BF5E-E18C95BA023F}" type="datetimeFigureOut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pPr fontAlgn="auto"/>
            <a:endParaRPr lang="en-IN" strike="noStrike" noProof="1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pPr fontAlgn="auto"/>
            <a:fld id="{1A0D0DFE-7FE7-480A-9AA0-73D5DEF4ABA7}" type="slidenum">
              <a:rPr lang="en-IN" strike="noStrike" noProof="1" smtClean="0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3" name="Title 1"/>
          <p:cNvSpPr>
            <a:spLocks noGrp="1"/>
          </p:cNvSpPr>
          <p:nvPr>
            <p:ph type="ctrTitle"/>
          </p:nvPr>
        </p:nvSpPr>
        <p:spPr>
          <a:xfrm>
            <a:off x="1344613" y="358775"/>
            <a:ext cx="9144000" cy="960438"/>
          </a:xfrm>
        </p:spPr>
        <p:txBody>
          <a:bodyPr vert="horz" lIns="91440" tIns="45720" rIns="91440" bIns="45720" anchor="b" anchorCtr="0"/>
          <a:p>
            <a:pPr defTabSz="914400">
              <a:buClrTx/>
              <a:buSzTx/>
              <a:buFontTx/>
              <a:buNone/>
            </a:pPr>
            <a:r>
              <a:rPr lang="en-US" altLang="en-US" sz="4400" kern="1200" dirty="0">
                <a:latin typeface="+mj-lt"/>
                <a:ea typeface="+mj-ea"/>
                <a:cs typeface="+mj-cs"/>
              </a:rPr>
              <a:t>AI-Based Smart Virtual Assistant</a:t>
            </a:r>
            <a:endParaRPr lang="en-US" altLang="en-US" sz="44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2051" name="Subtitle 2"/>
          <p:cNvSpPr>
            <a:spLocks noGrp="1"/>
          </p:cNvSpPr>
          <p:nvPr>
            <p:ph type="subTitle" idx="1"/>
          </p:nvPr>
        </p:nvSpPr>
        <p:spPr>
          <a:xfrm>
            <a:off x="1524000" y="1931988"/>
            <a:ext cx="9144000" cy="3525838"/>
          </a:xfrm>
        </p:spPr>
        <p:txBody>
          <a:bodyPr vert="horz" lIns="91440" tIns="45720" rIns="91440" bIns="45720" anchor="t" anchorCtr="0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IN" altLang="en-US" sz="2200" b="0" i="0" u="none" strike="noStrike" kern="1200" cap="none" spc="0" normalizeH="0" baseline="0" noProof="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Presented by</a:t>
            </a:r>
            <a:endParaRPr kumimoji="0" lang="en-IN" altLang="en-US" sz="2200" b="0" i="0" u="none" strike="noStrike" kern="1200" cap="none" spc="0" normalizeH="0" baseline="0" noProof="1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IN" altLang="en-US" sz="2200" b="0" i="0" u="none" strike="noStrike" kern="1200" cap="none" spc="0" normalizeH="0" baseline="0" noProof="1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IN" altLang="en-US" sz="2600" b="0" i="0" u="none" strike="noStrike" kern="1200" cap="none" spc="0" normalizeH="0" baseline="0" noProof="1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Roll No</a:t>
            </a:r>
            <a:r>
              <a:rPr kumimoji="0" lang="en-US" altLang="en-IN" sz="2600" b="0" i="0" u="none" strike="noStrike" kern="1200" cap="none" spc="0" normalizeH="0" baseline="0" noProof="1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 - 2275104</a:t>
            </a:r>
            <a:endParaRPr kumimoji="0" lang="en-IN" altLang="en-US" sz="26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IN" altLang="en-US" sz="26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IN" altLang="en-US" sz="26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IN" altLang="en-US" sz="32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IN" altLang="en-US" sz="2200" b="0" i="0" u="none" strike="noStrike" kern="1200" cap="none" spc="0" normalizeH="0" baseline="0" noProof="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Supervisor</a:t>
            </a:r>
            <a:endParaRPr kumimoji="0" lang="en-IN" altLang="en-US" sz="2200" b="0" i="0" u="none" strike="noStrike" kern="1200" cap="none" spc="0" normalizeH="0" baseline="0" noProof="1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2600" b="0" i="0" u="none" strike="noStrike" kern="1200" cap="none" spc="0" normalizeH="0" baseline="0" noProof="1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Dr. Kamakhya Narain Singh</a:t>
            </a:r>
            <a:endParaRPr kumimoji="0" lang="en-US" altLang="en-US" sz="26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IN" altLang="en-US" sz="32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IN" altLang="en-US" sz="32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IN" altLang="en-US" sz="32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</p:txBody>
      </p:sp>
      <p:pic>
        <p:nvPicPr>
          <p:cNvPr id="3075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67125" y="5743575"/>
            <a:ext cx="5410200" cy="8953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6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3363" y="3346450"/>
            <a:ext cx="1473200" cy="11509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4400" b="0" i="0" u="none" strike="noStrike" kern="1200" cap="none" spc="0" normalizeH="0" baseline="0" noProof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  <a:sym typeface="+mn-ea"/>
              </a:rPr>
              <a:t>Advantages &amp; Limitations</a:t>
            </a:r>
            <a:endParaRPr kumimoji="0" lang="en-IN" sz="44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2290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anchor="t" anchorCtr="0"/>
          <a:p>
            <a:pPr>
              <a:buClrTx/>
              <a:buSzTx/>
              <a:buFontTx/>
            </a:pPr>
            <a:r>
              <a:rPr lang="en-US" altLang="en-US" sz="2600" b="1" i="1" dirty="0">
                <a:latin typeface="Calibri Light" panose="020F0302020204030204" charset="0"/>
              </a:rPr>
              <a:t>Advantages:</a:t>
            </a:r>
            <a:endParaRPr lang="en-US" altLang="en-US" sz="26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24/7 availability.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Task automation.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Scalable &amp; cost-efficient.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600" b="1" i="1" dirty="0">
                <a:latin typeface="Calibri Light" panose="020F0302020204030204" charset="0"/>
              </a:rPr>
              <a:t>Limitations:</a:t>
            </a:r>
            <a:endParaRPr lang="en-US" altLang="en-US" sz="26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Complex query struggles.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Internet dependency.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No emotional intelligence.</a:t>
            </a:r>
            <a:endParaRPr lang="en-US" altLang="en-US" sz="2400" b="1" i="1" dirty="0">
              <a:latin typeface="Calibri Light" panose="020F0302020204030204" charset="0"/>
            </a:endParaRPr>
          </a:p>
        </p:txBody>
      </p:sp>
      <p:pic>
        <p:nvPicPr>
          <p:cNvPr id="12291" name="Content Placeholder 2" descr="ChatGPT Image Apr 10, 2025, 08_02_47 PM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413500" y="773113"/>
            <a:ext cx="4953000" cy="4953000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4400" b="0" i="0" u="none" strike="noStrike" kern="1200" cap="none" spc="0" normalizeH="0" baseline="0" noProof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Future Scope</a:t>
            </a:r>
            <a:endParaRPr kumimoji="0" lang="en-US" altLang="en-US" sz="44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3314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anchor="t" anchorCtr="0"/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Voice input/output for hands-free use.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Emotional intelligence (sentiment analysis).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AR/VR integration for immersive help.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Multilingual support &amp; advanced security.</a:t>
            </a:r>
            <a:endParaRPr lang="en-US" altLang="en-US" sz="2400" b="1" i="1" dirty="0">
              <a:latin typeface="Calibri Light" panose="020F0302020204030204" charset="0"/>
            </a:endParaRPr>
          </a:p>
        </p:txBody>
      </p:sp>
      <p:pic>
        <p:nvPicPr>
          <p:cNvPr id="13315" name="Content Placeholder 2" descr="ChatGPT Image Apr 10, 2025, 08_02_28 PM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197600" y="1174750"/>
            <a:ext cx="5384800" cy="3589338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Title 3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 anchorCtr="0"/>
          <a:p>
            <a:r>
              <a:rPr lang="en-US" altLang="en-US"/>
              <a:t>Conclusion</a:t>
            </a:r>
            <a:endParaRPr lang="en-US" altLang="en-US"/>
          </a:p>
        </p:txBody>
      </p:sp>
      <p:sp>
        <p:nvSpPr>
          <p:cNvPr id="14338" name="Content Placeholder 4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anchor="t" anchorCtr="0"/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b="1" i="1">
                <a:latin typeface="Calibri Light" panose="020F0302020204030204" charset="0"/>
              </a:rPr>
              <a:t>A smart, practical assistant for today’s needs.</a:t>
            </a:r>
            <a:endParaRPr lang="en-US" altLang="en-US" b="1" i="1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b="1" i="1">
                <a:latin typeface="Calibri Light" panose="020F0302020204030204" charset="0"/>
              </a:rPr>
              <a:t>Learned: Python, APIs, UI design, testing.</a:t>
            </a:r>
            <a:endParaRPr lang="en-US" altLang="en-US" b="1" i="1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b="1" i="1">
                <a:latin typeface="Calibri Light" panose="020F0302020204030204" charset="0"/>
              </a:rPr>
              <a:t>Challenges: Privacy, complex queries—fixable!</a:t>
            </a:r>
            <a:endParaRPr lang="en-US" altLang="en-US" b="1" i="1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b="1" i="1">
                <a:latin typeface="Calibri Light" panose="020F0302020204030204" charset="0"/>
              </a:rPr>
              <a:t>Next Steps: More features, broader impact.</a:t>
            </a:r>
            <a:endParaRPr lang="en-US" altLang="en-US" b="1" i="1">
              <a:latin typeface="Calibri Light" panose="020F0302020204030204" charset="0"/>
            </a:endParaRPr>
          </a:p>
        </p:txBody>
      </p:sp>
      <p:sp>
        <p:nvSpPr>
          <p:cNvPr id="14339" name="Content Placeholder 5"/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anchor="t" anchorCtr="0"/>
          <a:p>
            <a:pPr>
              <a:buClrTx/>
              <a:buSzTx/>
              <a:buFontTx/>
            </a:pPr>
            <a:endParaRPr lang="en-US" altLang="zh-C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/>
      <p:sp>
        <p:nvSpPr>
          <p:cNvPr id="15362" name="Content Placeholder 2"/>
          <p:cNvSpPr>
            <a:spLocks noGrp="1"/>
          </p:cNvSpPr>
          <p:nvPr>
            <p:ph idx="1"/>
          </p:nvPr>
        </p:nvSpPr>
        <p:spPr>
          <a:xfrm>
            <a:off x="1790700" y="2460625"/>
            <a:ext cx="8466138" cy="687388"/>
          </a:xfrm>
        </p:spPr>
        <p:txBody>
          <a:bodyPr vert="horz" lIns="91440" tIns="45720" rIns="91440" bIns="45720" anchor="t" anchorCtr="0"/>
          <a:p>
            <a:pPr marL="0" indent="0" algn="ctr">
              <a:buNone/>
            </a:pPr>
            <a:r>
              <a:rPr lang="en-US" altLang="en-US" sz="4400" dirty="0"/>
              <a:t>Thank You!</a:t>
            </a:r>
            <a:endParaRPr lang="en-US" altLang="en-US" sz="4400" dirty="0"/>
          </a:p>
          <a:p>
            <a:pPr marL="0" indent="0" algn="ctr">
              <a:buNone/>
            </a:pPr>
            <a:r>
              <a:rPr lang="en-US" altLang="en-US" sz="4400" dirty="0"/>
              <a:t>Adyaprana Pradhan </a:t>
            </a:r>
            <a:endParaRPr lang="en-US" altLang="en-US" sz="4400" dirty="0"/>
          </a:p>
          <a:p>
            <a:pPr marL="0" indent="0" algn="ctr">
              <a:buNone/>
            </a:pPr>
            <a:r>
              <a:rPr lang="en-US" altLang="en-US" sz="4400" dirty="0"/>
              <a:t>Roll No: 2275104</a:t>
            </a:r>
            <a:endParaRPr lang="en-US" altLang="en-US" sz="4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996950"/>
          </a:xfrm>
        </p:spPr>
        <p:txBody>
          <a:bodyPr vert="horz" lIns="91440" tIns="45720" rIns="91440" bIns="45720" anchor="b" anchorCtr="0"/>
          <a:p>
            <a:pPr defTabSz="914400">
              <a:buNone/>
            </a:pPr>
            <a:r>
              <a:rPr lang="en-IN" altLang="en-US" sz="4000" kern="1200" dirty="0">
                <a:latin typeface="+mj-lt"/>
                <a:ea typeface="+mj-ea"/>
                <a:cs typeface="+mj-cs"/>
              </a:rPr>
              <a:t>Outline</a:t>
            </a:r>
            <a:endParaRPr lang="en-IN" altLang="en-US" sz="40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4098" name="Text Placeholder 2"/>
          <p:cNvSpPr>
            <a:spLocks noGrp="1"/>
          </p:cNvSpPr>
          <p:nvPr>
            <p:ph type="body" sz="half" idx="2"/>
          </p:nvPr>
        </p:nvSpPr>
        <p:spPr>
          <a:xfrm>
            <a:off x="839788" y="1549400"/>
            <a:ext cx="3932237" cy="4471988"/>
          </a:xfrm>
        </p:spPr>
        <p:txBody>
          <a:bodyPr vert="horz" lIns="91440" tIns="45720" rIns="91440" bIns="45720" anchor="t" anchorCtr="0"/>
          <a:p>
            <a:pPr defTabSz="914400">
              <a:buClrTx/>
              <a:buSzTx/>
              <a:buFontTx/>
            </a:pPr>
            <a:r>
              <a:rPr lang="en-US" altLang="en-US" sz="2300" b="1" i="1" kern="1200" dirty="0">
                <a:latin typeface="Calibri Light" panose="020F0302020204030204" charset="0"/>
                <a:ea typeface="+mn-ea"/>
                <a:cs typeface="+mn-cs"/>
              </a:rPr>
              <a:t>Introduction</a:t>
            </a:r>
            <a:endParaRPr lang="en-US" altLang="en-US" sz="2300" b="1" i="1" kern="1200" dirty="0">
              <a:latin typeface="Calibri Light" panose="020F0302020204030204" charset="0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en-US" altLang="en-US" sz="2300" b="1" i="1" kern="1200" dirty="0">
                <a:latin typeface="Calibri Light" panose="020F0302020204030204" charset="0"/>
                <a:ea typeface="+mn-ea"/>
                <a:cs typeface="+mn-cs"/>
              </a:rPr>
              <a:t>Objectives</a:t>
            </a:r>
            <a:endParaRPr lang="en-US" altLang="en-US" sz="2300" b="1" i="1" kern="1200" dirty="0">
              <a:latin typeface="Calibri Light" panose="020F0302020204030204" charset="0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en-US" altLang="en-US" sz="2300" b="1" i="1" kern="1200" dirty="0">
                <a:latin typeface="Calibri Light" panose="020F0302020204030204" charset="0"/>
                <a:ea typeface="+mn-ea"/>
                <a:cs typeface="+mn-cs"/>
              </a:rPr>
              <a:t>Existing System</a:t>
            </a:r>
            <a:endParaRPr lang="en-US" altLang="en-US" sz="2300" b="1" i="1" kern="1200" dirty="0">
              <a:latin typeface="Calibri Light" panose="020F0302020204030204" charset="0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en-US" altLang="en-US" sz="2300" b="1" i="1" kern="1200" dirty="0">
                <a:latin typeface="Calibri Light" panose="020F0302020204030204" charset="0"/>
                <a:ea typeface="+mn-ea"/>
                <a:cs typeface="+mn-cs"/>
              </a:rPr>
              <a:t>Proposed System</a:t>
            </a:r>
            <a:endParaRPr lang="en-US" altLang="en-US" sz="2300" b="1" i="1" kern="1200" dirty="0">
              <a:latin typeface="Calibri Light" panose="020F0302020204030204" charset="0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en-US" altLang="en-US" sz="2300" b="1" i="1" kern="1200" dirty="0">
                <a:latin typeface="Calibri Light" panose="020F0302020204030204" charset="0"/>
                <a:ea typeface="+mn-ea"/>
                <a:cs typeface="+mn-cs"/>
              </a:rPr>
              <a:t>Technology Used</a:t>
            </a:r>
            <a:endParaRPr lang="en-US" altLang="en-US" sz="2300" b="1" i="1" kern="1200" dirty="0">
              <a:latin typeface="Calibri Light" panose="020F0302020204030204" charset="0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en-US" altLang="en-US" sz="2300" b="1" i="1" kern="1200" dirty="0">
                <a:latin typeface="Calibri Light" panose="020F0302020204030204" charset="0"/>
                <a:ea typeface="+mn-ea"/>
                <a:cs typeface="+mn-cs"/>
              </a:rPr>
              <a:t>Implementation</a:t>
            </a:r>
            <a:endParaRPr lang="en-US" altLang="en-US" sz="2300" b="1" i="1" kern="1200" dirty="0">
              <a:latin typeface="Calibri Light" panose="020F0302020204030204" charset="0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en-US" altLang="en-US" sz="2300" b="1" i="1" kern="1200" dirty="0">
                <a:latin typeface="Calibri Light" panose="020F0302020204030204" charset="0"/>
                <a:ea typeface="+mn-ea"/>
                <a:cs typeface="+mn-cs"/>
              </a:rPr>
              <a:t>Testing &amp; Results</a:t>
            </a:r>
            <a:endParaRPr lang="en-US" altLang="en-US" sz="2300" b="1" i="1" kern="1200" dirty="0">
              <a:latin typeface="Calibri Light" panose="020F0302020204030204" charset="0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en-US" altLang="en-US" sz="2300" b="1" i="1" kern="1200" dirty="0">
                <a:latin typeface="Calibri Light" panose="020F0302020204030204" charset="0"/>
                <a:ea typeface="+mn-ea"/>
                <a:cs typeface="+mn-cs"/>
              </a:rPr>
              <a:t>Advantages &amp; Limitations</a:t>
            </a:r>
            <a:endParaRPr lang="en-US" altLang="en-US" sz="2300" b="1" i="1" kern="1200" dirty="0">
              <a:latin typeface="Calibri Light" panose="020F0302020204030204" charset="0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en-US" altLang="en-US" sz="2300" b="1" i="1" kern="1200" dirty="0">
                <a:latin typeface="Calibri Light" panose="020F0302020204030204" charset="0"/>
                <a:ea typeface="+mn-ea"/>
                <a:cs typeface="+mn-cs"/>
              </a:rPr>
              <a:t>Future Scope</a:t>
            </a:r>
            <a:endParaRPr lang="en-US" altLang="en-US" sz="2300" b="1" i="1" kern="1200" dirty="0">
              <a:latin typeface="Calibri Light" panose="020F0302020204030204" charset="0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en-US" altLang="en-US" sz="2300" b="1" i="1" kern="1200" dirty="0">
                <a:latin typeface="Calibri Light" panose="020F0302020204030204" charset="0"/>
                <a:ea typeface="+mn-ea"/>
                <a:cs typeface="+mn-cs"/>
              </a:rPr>
              <a:t>Conclusion</a:t>
            </a:r>
            <a:endParaRPr lang="en-US" altLang="en-US" sz="2300" b="1" i="1" kern="1200" dirty="0">
              <a:latin typeface="Calibri Light" panose="020F0302020204030204" charset="0"/>
              <a:ea typeface="+mn-ea"/>
              <a:cs typeface="+mn-cs"/>
            </a:endParaRPr>
          </a:p>
        </p:txBody>
      </p:sp>
      <p:pic>
        <p:nvPicPr>
          <p:cNvPr id="4099" name="Picture Placeholder 6" descr="ChatGPT Image Apr 9, 2025, 11_29_22 PM"/>
          <p:cNvPicPr>
            <a:picLocks noGrp="1" noChangeAspect="1"/>
          </p:cNvPicPr>
          <p:nvPr>
            <p:ph type="pic" idx="1"/>
          </p:nvPr>
        </p:nvPicPr>
        <p:blipFill>
          <a:blip r:embed="rId1"/>
          <a:stretch>
            <a:fillRect/>
          </a:stretch>
        </p:blipFill>
        <p:spPr>
          <a:xfrm>
            <a:off x="5832475" y="987425"/>
            <a:ext cx="4873625" cy="4873625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1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 anchorCtr="0"/>
          <a:p>
            <a:r>
              <a:rPr lang="en-US" altLang="en-IN" sz="4000" dirty="0"/>
              <a:t>I</a:t>
            </a:r>
            <a:r>
              <a:rPr lang="en-IN" altLang="en-US" sz="4000" dirty="0"/>
              <a:t>ntroduction</a:t>
            </a:r>
            <a:endParaRPr lang="en-IN" altLang="en-US" sz="4000" dirty="0"/>
          </a:p>
        </p:txBody>
      </p:sp>
      <p:sp>
        <p:nvSpPr>
          <p:cNvPr id="5122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47813"/>
            <a:ext cx="5181600" cy="4629150"/>
          </a:xfrm>
        </p:spPr>
        <p:txBody>
          <a:bodyPr vert="horz" lIns="91440" tIns="45720" rIns="91440" bIns="45720" anchor="t" anchorCtr="0"/>
          <a:p>
            <a:pPr>
              <a:lnSpc>
                <a:spcPct val="8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300" i="1" dirty="0">
                <a:latin typeface="Calibri Light" panose="020F0302020204030204" charset="0"/>
              </a:rPr>
              <a:t>AI is transforming how we interact with technology—think Siri or Alexa, but smarter!</a:t>
            </a:r>
            <a:endParaRPr lang="en-US" altLang="en-US" sz="2300" i="1" dirty="0">
              <a:latin typeface="Calibri Light" panose="020F0302020204030204" charset="0"/>
            </a:endParaRPr>
          </a:p>
          <a:p>
            <a:pPr>
              <a:lnSpc>
                <a:spcPct val="80000"/>
              </a:lnSpc>
              <a:buClrTx/>
              <a:buSzTx/>
              <a:buFont typeface="Arial" panose="020B0604020202020204" pitchFamily="34" charset="0"/>
              <a:buChar char="•"/>
            </a:pPr>
            <a:endParaRPr lang="en-US" altLang="en-US" sz="2300" i="1" dirty="0">
              <a:latin typeface="Calibri Light" panose="020F0302020204030204" charset="0"/>
            </a:endParaRPr>
          </a:p>
          <a:p>
            <a:pPr>
              <a:lnSpc>
                <a:spcPct val="8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300" i="1" dirty="0">
                <a:latin typeface="Calibri Light" panose="020F0302020204030204" charset="0"/>
              </a:rPr>
              <a:t>This project: An AI-Based Smart Virtual Assistant built with Python, Streamlit, and Mistral API.</a:t>
            </a:r>
            <a:endParaRPr lang="en-US" altLang="en-US" sz="2300" i="1" dirty="0">
              <a:latin typeface="Calibri Light" panose="020F0302020204030204" charset="0"/>
            </a:endParaRPr>
          </a:p>
          <a:p>
            <a:pPr>
              <a:lnSpc>
                <a:spcPct val="80000"/>
              </a:lnSpc>
              <a:buClrTx/>
              <a:buSzTx/>
              <a:buFont typeface="Arial" panose="020B0604020202020204" pitchFamily="34" charset="0"/>
              <a:buChar char="•"/>
            </a:pPr>
            <a:endParaRPr lang="en-US" altLang="en-US" sz="2300" i="1" dirty="0">
              <a:latin typeface="Calibri Light" panose="020F0302020204030204" charset="0"/>
            </a:endParaRPr>
          </a:p>
          <a:p>
            <a:pPr>
              <a:lnSpc>
                <a:spcPct val="8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300" i="1" dirty="0">
                <a:latin typeface="Calibri Light" panose="020F0302020204030204" charset="0"/>
              </a:rPr>
              <a:t>Goal: A web-based tool for real-time help with queries, summaries, and tasks.</a:t>
            </a:r>
            <a:endParaRPr lang="en-US" altLang="en-US" sz="2300" i="1" dirty="0">
              <a:latin typeface="Calibri Light" panose="020F0302020204030204" charset="0"/>
            </a:endParaRPr>
          </a:p>
          <a:p>
            <a:pPr>
              <a:lnSpc>
                <a:spcPct val="80000"/>
              </a:lnSpc>
              <a:buClrTx/>
              <a:buSzTx/>
              <a:buFont typeface="Arial" panose="020B0604020202020204" pitchFamily="34" charset="0"/>
              <a:buChar char="•"/>
            </a:pPr>
            <a:endParaRPr lang="en-US" altLang="en-US" sz="2300" i="1" dirty="0">
              <a:latin typeface="Calibri Light" panose="020F0302020204030204" charset="0"/>
            </a:endParaRPr>
          </a:p>
          <a:p>
            <a:pPr>
              <a:lnSpc>
                <a:spcPct val="8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300" i="1" dirty="0">
                <a:latin typeface="Calibri Light" panose="020F0302020204030204" charset="0"/>
              </a:rPr>
              <a:t>Why it matters: Simplifies life for students, professionals, and beyond</a:t>
            </a:r>
            <a:r>
              <a:rPr lang="en-US" altLang="en-US" sz="2300" i="1" dirty="0">
                <a:solidFill>
                  <a:schemeClr val="bg1"/>
                </a:solidFill>
                <a:latin typeface="Calibri Light" panose="020F0302020204030204" charset="0"/>
              </a:rPr>
              <a:t>!</a:t>
            </a:r>
            <a:endParaRPr lang="en-US" altLang="en-US" sz="2300" i="1" dirty="0">
              <a:solidFill>
                <a:schemeClr val="bg1"/>
              </a:solidFill>
              <a:latin typeface="Calibri Light" panose="020F0302020204030204" charset="0"/>
            </a:endParaRPr>
          </a:p>
        </p:txBody>
      </p:sp>
      <p:pic>
        <p:nvPicPr>
          <p:cNvPr id="5123" name="Content Placeholder 5" descr="App Screenshot of Streamlit Front Page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172200" y="1547813"/>
            <a:ext cx="5181600" cy="339725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 anchorCtr="0"/>
          <a:p>
            <a:r>
              <a:rPr lang="en-IN" altLang="en-US" sz="4000" dirty="0"/>
              <a:t>Objective</a:t>
            </a:r>
            <a:endParaRPr lang="en-IN" altLang="en-US" sz="4000" dirty="0"/>
          </a:p>
        </p:txBody>
      </p:sp>
      <p:sp>
        <p:nvSpPr>
          <p:cNvPr id="6146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anchor="t" anchorCtr="0"/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i="1" dirty="0">
                <a:latin typeface="Calibri Light" panose="020F0302020204030204" charset="0"/>
              </a:rPr>
              <a:t>Build a web-based assistant for diverse tasks.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i="1" dirty="0">
                <a:latin typeface="Calibri Light" panose="020F0302020204030204" charset="0"/>
              </a:rPr>
              <a:t>Integrate Mistral AI for smart, human-like responses.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i="1" dirty="0">
                <a:latin typeface="Calibri Light" panose="020F0302020204030204" charset="0"/>
              </a:rPr>
              <a:t>Design a simple Streamlit UI for all users.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i="1" dirty="0">
                <a:latin typeface="Calibri Light" panose="020F0302020204030204" charset="0"/>
              </a:rPr>
              <a:t>Ensure fast, real-time interactions.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i="1" dirty="0">
                <a:latin typeface="Calibri Light" panose="020F0302020204030204" charset="0"/>
              </a:rPr>
              <a:t>Create a scalable system for future upgrades.</a:t>
            </a:r>
            <a:endParaRPr lang="en-US" altLang="en-US" sz="2400" b="1" i="1" dirty="0">
              <a:latin typeface="Calibri Light" panose="020F0302020204030204" charset="0"/>
            </a:endParaRPr>
          </a:p>
        </p:txBody>
      </p:sp>
      <p:pic>
        <p:nvPicPr>
          <p:cNvPr id="6147" name="Content Placeholder 2" descr="Screenshot 2025-04-10 193031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994525" y="890588"/>
            <a:ext cx="4030663" cy="4951412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 anchorCtr="0"/>
          <a:p>
            <a:r>
              <a:rPr lang="en-IN" altLang="en-US" sz="4000" dirty="0"/>
              <a:t>Existing system</a:t>
            </a:r>
            <a:endParaRPr lang="en-IN" altLang="en-US" sz="4000" dirty="0"/>
          </a:p>
        </p:txBody>
      </p:sp>
      <p:sp>
        <p:nvSpPr>
          <p:cNvPr id="7170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anchor="t" anchorCtr="0"/>
          <a:p>
            <a:pPr>
              <a:buClrTx/>
              <a:buSzTx/>
              <a:buFontTx/>
            </a:pPr>
            <a:r>
              <a:rPr lang="en-US" altLang="en-US" sz="2400" b="1" dirty="0">
                <a:latin typeface="Calibri Light" panose="020F0302020204030204" charset="0"/>
              </a:rPr>
              <a:t>Examples: Siri, Alexa, Google Assistant.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dirty="0">
                <a:latin typeface="Calibri Light" panose="020F0302020204030204" charset="0"/>
              </a:rPr>
              <a:t>Features: Basic NLP, task-specific scripts.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dirty="0">
                <a:latin typeface="Calibri Light" panose="020F0302020204030204" charset="0"/>
              </a:rPr>
              <a:t>Limitations:</a:t>
            </a:r>
            <a:endParaRPr lang="en-US" altLang="en-US" sz="2400" b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dirty="0">
                <a:latin typeface="Calibri Light" panose="020F0302020204030204" charset="0"/>
              </a:rPr>
              <a:t>Weak context understanding.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dirty="0">
                <a:latin typeface="Calibri Light" panose="020F0302020204030204" charset="0"/>
              </a:rPr>
              <a:t>Limited customization.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dirty="0">
                <a:latin typeface="Calibri Light" panose="020F0302020204030204" charset="0"/>
              </a:rPr>
              <a:t>Integration challenges.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dirty="0">
                <a:latin typeface="Calibri Light" panose="020F0302020204030204" charset="0"/>
              </a:rPr>
              <a:t>Privacy concerns.</a:t>
            </a:r>
            <a:endParaRPr lang="en-US" altLang="en-US" sz="2400" b="1" dirty="0">
              <a:latin typeface="Calibri Light" panose="020F0302020204030204" charset="0"/>
            </a:endParaRPr>
          </a:p>
        </p:txBody>
      </p:sp>
      <p:pic>
        <p:nvPicPr>
          <p:cNvPr id="7171" name="Content Placeholder 3" descr="Your paragraph text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197600" y="1855788"/>
            <a:ext cx="5384800" cy="3589337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IN" sz="4400" b="0" i="0" u="none" strike="noStrike" kern="1200" cap="none" spc="0" normalizeH="0" baseline="0" noProof="1" dirty="0" smtClean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Proposed system</a:t>
            </a:r>
            <a:endParaRPr kumimoji="0" lang="en-IN" sz="44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194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anchor="t" anchorCtr="0"/>
          <a:p>
            <a:pPr marL="0" indent="0">
              <a:buClrTx/>
              <a:buSzTx/>
              <a:buFont typeface="Arial" panose="020B0604020202020204" pitchFamily="34" charset="0"/>
              <a:buNone/>
            </a:pPr>
            <a:r>
              <a:rPr lang="en-US" altLang="en-US" sz="2400" b="1" dirty="0">
                <a:latin typeface="Calibri Light" panose="020F0302020204030204" charset="0"/>
              </a:rPr>
              <a:t>AI-Based Smart Virtual Assistant:</a:t>
            </a:r>
            <a:endParaRPr lang="en-US" altLang="en-US" sz="2400" b="1" dirty="0">
              <a:latin typeface="Calibri Light" panose="020F0302020204030204" charset="0"/>
            </a:endParaRPr>
          </a:p>
          <a:p>
            <a:pPr marL="0" indent="0">
              <a:buClrTx/>
              <a:buSzTx/>
              <a:buFont typeface="Arial" panose="020B0604020202020204" pitchFamily="34" charset="0"/>
              <a:buNone/>
            </a:pPr>
            <a:r>
              <a:rPr lang="en-US" altLang="en-US" sz="2400" b="1" dirty="0">
                <a:latin typeface="Calibri Light" panose="020F0302020204030204" charset="0"/>
              </a:rPr>
              <a:t>Smarter replies via Mistral API.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 marL="0" indent="0">
              <a:buClrTx/>
              <a:buSzTx/>
              <a:buFont typeface="Arial" panose="020B0604020202020204" pitchFamily="34" charset="0"/>
              <a:buNone/>
            </a:pPr>
            <a:r>
              <a:rPr lang="en-US" altLang="en-US" sz="2400" b="1" dirty="0">
                <a:latin typeface="Calibri Light" panose="020F0302020204030204" charset="0"/>
              </a:rPr>
              <a:t>Multi-tasking: Answers, summaries, content generation.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 marL="0" indent="0">
              <a:buClrTx/>
              <a:buSzTx/>
              <a:buFont typeface="Arial" panose="020B0604020202020204" pitchFamily="34" charset="0"/>
              <a:buNone/>
            </a:pPr>
            <a:r>
              <a:rPr lang="en-US" altLang="en-US" sz="2400" b="1" dirty="0">
                <a:latin typeface="Calibri Light" panose="020F0302020204030204" charset="0"/>
              </a:rPr>
              <a:t>Streamlit UI: Simple, web-based, accessible.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 marL="0" indent="0">
              <a:buClrTx/>
              <a:buSzTx/>
              <a:buFont typeface="Arial" panose="020B0604020202020204" pitchFamily="34" charset="0"/>
              <a:buNone/>
            </a:pPr>
            <a:r>
              <a:rPr lang="en-US" altLang="en-US" sz="2400" b="1" dirty="0">
                <a:latin typeface="Calibri Light" panose="020F0302020204030204" charset="0"/>
              </a:rPr>
              <a:t>Secure &amp; scalable design.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 marL="0" indent="0">
              <a:buClrTx/>
              <a:buSzTx/>
              <a:buFont typeface="Arial" panose="020B0604020202020204" pitchFamily="34" charset="0"/>
              <a:buNone/>
            </a:pPr>
            <a:r>
              <a:rPr lang="en-US" altLang="en-US" sz="2400" b="1" dirty="0">
                <a:latin typeface="Calibri Light" panose="020F0302020204030204" charset="0"/>
              </a:rPr>
              <a:t>Solves: Context issues, rigid functionality, and more!</a:t>
            </a:r>
            <a:endParaRPr lang="en-US" altLang="en-US" sz="2400" b="1" dirty="0">
              <a:latin typeface="Calibri Light" panose="020F0302020204030204" charset="0"/>
            </a:endParaRPr>
          </a:p>
        </p:txBody>
      </p:sp>
      <p:pic>
        <p:nvPicPr>
          <p:cNvPr id="8195" name="Content Placeholder 5" descr="ChatGPT Image Apr 10, 2025, 12_02_57 AM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172200" y="1690688"/>
            <a:ext cx="5181600" cy="3490912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7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 anchorCtr="0"/>
          <a:p>
            <a:r>
              <a:rPr lang="en-US" altLang="en-US" sz="4000" dirty="0"/>
              <a:t>Technology Used</a:t>
            </a:r>
            <a:endParaRPr lang="en-US" altLang="en-US" sz="4000" dirty="0"/>
          </a:p>
        </p:txBody>
      </p:sp>
      <p:sp>
        <p:nvSpPr>
          <p:cNvPr id="9218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anchor="t" anchorCtr="0"/>
          <a:p>
            <a:pPr>
              <a:buClrTx/>
              <a:buSzTx/>
              <a:buFontTx/>
            </a:pPr>
            <a:r>
              <a:rPr lang="en-US" altLang="en-US" sz="2400" b="1" dirty="0">
                <a:latin typeface="Calibri Light" panose="020F0302020204030204" charset="0"/>
              </a:rPr>
              <a:t>Python: Backend logic, versatile libraries.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dirty="0">
                <a:latin typeface="Calibri Light" panose="020F0302020204030204" charset="0"/>
              </a:rPr>
              <a:t>Streamlit: Fast, interactive web UI.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dirty="0">
                <a:latin typeface="Calibri Light" panose="020F0302020204030204" charset="0"/>
              </a:rPr>
              <a:t>Mistral API: Intelligent, natural responses.</a:t>
            </a:r>
            <a:endParaRPr lang="en-US" altLang="en-US" sz="2400" b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dirty="0">
                <a:latin typeface="Calibri Light" panose="020F0302020204030204" charset="0"/>
              </a:rPr>
              <a:t>Extras: Requests, JSON, (future: SpeechRecognition, Pyttsx3).</a:t>
            </a:r>
            <a:endParaRPr lang="en-US" altLang="en-US" sz="2400" b="1" dirty="0">
              <a:latin typeface="Calibri Light" panose="020F0302020204030204" charset="0"/>
            </a:endParaRPr>
          </a:p>
        </p:txBody>
      </p:sp>
      <p:pic>
        <p:nvPicPr>
          <p:cNvPr id="9219" name="Content Placeholder 3" descr="ChatGPT Image Apr 10, 2025, 06_25_47 PM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662738" y="1019175"/>
            <a:ext cx="4351337" cy="4352925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IN" sz="4400" b="0" i="0" u="none" strike="noStrike" kern="1200" cap="none" spc="0" normalizeH="0" baseline="0" noProof="1" dirty="0" smtClean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Implementation</a:t>
            </a:r>
            <a:endParaRPr kumimoji="0" lang="en-IN" sz="44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0242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anchor="t" anchorCtr="0"/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i="1" dirty="0">
                <a:latin typeface="Calibri Light" panose="020F0302020204030204" charset="0"/>
              </a:rPr>
              <a:t>Modules: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i="1" dirty="0">
                <a:latin typeface="Calibri Light" panose="020F0302020204030204" charset="0"/>
              </a:rPr>
              <a:t>Login: Secure access control.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i="1" dirty="0">
                <a:latin typeface="Calibri Light" panose="020F0302020204030204" charset="0"/>
              </a:rPr>
              <a:t>Chatbot: Real-time NLP interaction.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i="1" dirty="0">
                <a:latin typeface="Calibri Light" panose="020F0302020204030204" charset="0"/>
              </a:rPr>
              <a:t>API Integration: Mistral-powered responses.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b="1" i="1" dirty="0">
                <a:latin typeface="Calibri Light" panose="020F0302020204030204" charset="0"/>
              </a:rPr>
              <a:t>Content Generation: Summaries &amp; reports.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endParaRPr lang="en-US" altLang="en-US" sz="2600" b="1" i="1" dirty="0">
              <a:latin typeface="Calibri Light" panose="020F0302020204030204" charset="0"/>
            </a:endParaRPr>
          </a:p>
          <a:p>
            <a:pPr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600" b="1" i="1" dirty="0">
                <a:solidFill>
                  <a:srgbClr val="0D0D0D"/>
                </a:solidFill>
                <a:latin typeface="Calibri Light" panose="020F0302020204030204" charset="0"/>
              </a:rPr>
              <a:t>Workflow: Input -&gt; Process -&gt; AI Response -&gt; Display.</a:t>
            </a:r>
            <a:endParaRPr lang="en-US" altLang="en-US" sz="2600" b="1" i="1" dirty="0">
              <a:solidFill>
                <a:srgbClr val="0D0D0D"/>
              </a:solidFill>
              <a:latin typeface="Calibri Light" panose="020F0302020204030204" charset="0"/>
            </a:endParaRPr>
          </a:p>
        </p:txBody>
      </p:sp>
      <p:pic>
        <p:nvPicPr>
          <p:cNvPr id="10243" name="Content Placeholder 3" descr="ChatGPT Image Apr 10, 2025, 12_08_07 AM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096000" y="1989138"/>
            <a:ext cx="5181600" cy="3454400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4400" b="0" i="0" u="none" strike="noStrike" kern="1200" cap="none" spc="0" normalizeH="0" baseline="0" noProof="1" dirty="0" smtClean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  <a:sym typeface="+mn-ea"/>
              </a:rPr>
              <a:t>Testing &amp; Results</a:t>
            </a:r>
            <a:endParaRPr kumimoji="0" lang="en-IN" sz="4400" b="0" i="0" u="none" strike="noStrike" kern="1200" cap="none" spc="0" normalizeH="0" baseline="0" noProof="1" dirty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1266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anchor="t" anchorCtr="0"/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Testing: Unit, Integration, Functional.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Test Cases: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"Valid login" -&gt; Pass.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"Simple query (2+2)" -&gt; "4".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Results: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95% test success rate.</a:t>
            </a:r>
            <a:endParaRPr lang="en-US" altLang="en-US" sz="2400" b="1" i="1" dirty="0">
              <a:latin typeface="Calibri Light" panose="020F0302020204030204" charset="0"/>
            </a:endParaRPr>
          </a:p>
          <a:p>
            <a:pPr>
              <a:buClrTx/>
              <a:buSzTx/>
              <a:buFontTx/>
            </a:pPr>
            <a:r>
              <a:rPr lang="en-US" altLang="en-US" sz="2400" b="1" i="1" dirty="0">
                <a:latin typeface="Calibri Light" panose="020F0302020204030204" charset="0"/>
              </a:rPr>
              <a:t>1.5-sec response time for 50 users.</a:t>
            </a:r>
            <a:endParaRPr lang="en-US" altLang="en-US" sz="2400" b="1" i="1" dirty="0">
              <a:latin typeface="Calibri Light" panose="020F0302020204030204" charset="0"/>
            </a:endParaRPr>
          </a:p>
        </p:txBody>
      </p:sp>
      <p:pic>
        <p:nvPicPr>
          <p:cNvPr id="11267" name="Content Placeholder 2" descr="ChatGPT Image Apr 10, 2025, 08_02_36 PM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413500" y="546100"/>
            <a:ext cx="4953000" cy="495300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range Waves">
  <a:themeElements>
    <a:clrScheme name="Orang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C73109"/>
      </a:accent1>
      <a:accent2>
        <a:srgbClr val="FF5050"/>
      </a:accent2>
      <a:accent3>
        <a:srgbClr val="FFFFFF"/>
      </a:accent3>
      <a:accent4>
        <a:srgbClr val="000000"/>
      </a:accent4>
      <a:accent5>
        <a:srgbClr val="E0ADAA"/>
      </a:accent5>
      <a:accent6>
        <a:srgbClr val="E74848"/>
      </a:accent6>
      <a:hlink>
        <a:srgbClr val="4D4D4D"/>
      </a:hlink>
      <a:folHlink>
        <a:srgbClr val="777777"/>
      </a:folHlink>
    </a:clrScheme>
    <a:fontScheme name="Orang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Orang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C73109"/>
        </a:accent1>
        <a:accent2>
          <a:srgbClr val="FF5050"/>
        </a:accent2>
        <a:accent3>
          <a:srgbClr val="FFFFFF"/>
        </a:accent3>
        <a:accent4>
          <a:srgbClr val="000000"/>
        </a:accent4>
        <a:accent5>
          <a:srgbClr val="E0ADAA"/>
        </a:accent5>
        <a:accent6>
          <a:srgbClr val="E74848"/>
        </a:accent6>
        <a:hlink>
          <a:srgbClr val="4D4D4D"/>
        </a:hlink>
        <a:folHlink>
          <a:srgbClr val="77777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2458</Words>
  <Application>WPS Slides</Application>
  <PresentationFormat>Widescreen</PresentationFormat>
  <Paragraphs>121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SimSun</vt:lpstr>
      <vt:lpstr>Wingdings</vt:lpstr>
      <vt:lpstr>Calibri</vt:lpstr>
      <vt:lpstr>Calibri Light</vt:lpstr>
      <vt:lpstr>Microsoft YaHei</vt:lpstr>
      <vt:lpstr>Arial Unicode MS</vt:lpstr>
      <vt:lpstr>Orange Waves</vt:lpstr>
      <vt:lpstr>AI-Based Smart Virtual Assistant</vt:lpstr>
      <vt:lpstr>Outline</vt:lpstr>
      <vt:lpstr>Introduction</vt:lpstr>
      <vt:lpstr>Objective</vt:lpstr>
      <vt:lpstr>Existing system</vt:lpstr>
      <vt:lpstr>Proposed system</vt:lpstr>
      <vt:lpstr>Technology Used</vt:lpstr>
      <vt:lpstr>Implementation</vt:lpstr>
      <vt:lpstr>Testing &amp; Results</vt:lpstr>
      <vt:lpstr>Advantages &amp; Limitations</vt:lpstr>
      <vt:lpstr>Future Scope</vt:lpstr>
      <vt:lpstr>Conclusion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the project</dc:title>
  <dc:creator>107427</dc:creator>
  <cp:lastModifiedBy>Adyaprana Pradhan</cp:lastModifiedBy>
  <cp:revision>29</cp:revision>
  <dcterms:created xsi:type="dcterms:W3CDTF">2025-04-07T07:21:00Z</dcterms:created>
  <dcterms:modified xsi:type="dcterms:W3CDTF">2025-04-11T10:21:49Z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C8C1A4FD7B564481B36DAF5FF1A882D0_13</vt:lpwstr>
  </property>
  <property fmtid="{D5CDD505-2E9C-101B-9397-08002B2CF9AE}" pid="3" name="KSOProductBuildVer">
    <vt:lpwstr>1033-12.2.0.20782</vt:lpwstr>
  </property>
</Properties>
</file>

<file path=docProps/thumbnail.jpeg>
</file>